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4"/>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65" r:id="rId71"/>
    <p:sldId id="338" r:id="rId72"/>
    <p:sldId id="334" r:id="rId73"/>
    <p:sldId id="335" r:id="rId74"/>
    <p:sldId id="303" r:id="rId75"/>
    <p:sldId id="332" r:id="rId76"/>
    <p:sldId id="304" r:id="rId77"/>
    <p:sldId id="305" r:id="rId78"/>
    <p:sldId id="336" r:id="rId79"/>
    <p:sldId id="306" r:id="rId80"/>
    <p:sldId id="307" r:id="rId81"/>
    <p:sldId id="308" r:id="rId82"/>
    <p:sldId id="360" r:id="rId83"/>
    <p:sldId id="344" r:id="rId84"/>
    <p:sldId id="345" r:id="rId85"/>
    <p:sldId id="346" r:id="rId86"/>
    <p:sldId id="347" r:id="rId87"/>
    <p:sldId id="348" r:id="rId88"/>
    <p:sldId id="357" r:id="rId89"/>
    <p:sldId id="349" r:id="rId90"/>
    <p:sldId id="350" r:id="rId91"/>
    <p:sldId id="366" r:id="rId92"/>
    <p:sldId id="310" r:id="rId9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7/11/2024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70</a:t>
            </a:fld>
            <a:endParaRPr lang="en-US"/>
          </a:p>
        </p:txBody>
      </p:sp>
    </p:spTree>
    <p:extLst>
      <p:ext uri="{BB962C8B-B14F-4D97-AF65-F5344CB8AC3E}">
        <p14:creationId xmlns:p14="http://schemas.microsoft.com/office/powerpoint/2010/main" val="115516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84</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616890"/>
          </a:xfrm>
        </p:spPr>
        <p:txBody>
          <a:bodyPr>
            <a:noAutofit/>
          </a:bodyPr>
          <a:lstStyle/>
          <a:p>
            <a:r>
              <a:rPr lang="en-US" sz="4500" b="1" dirty="0">
                <a:solidFill>
                  <a:srgbClr val="002060"/>
                </a:solidFill>
              </a:rPr>
              <a:t>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4256987131"/>
              </p:ext>
            </p:extLst>
          </p:nvPr>
        </p:nvGraphicFramePr>
        <p:xfrm>
          <a:off x="8362950" y="133674"/>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8362950" y="133674"/>
                        <a:ext cx="914400" cy="792163"/>
                      </a:xfrm>
                      <a:prstGeom prst="rect">
                        <a:avLst/>
                      </a:prstGeom>
                    </p:spPr>
                  </p:pic>
                </p:oleObj>
              </mc:Fallback>
            </mc:AlternateContent>
          </a:graphicData>
        </a:graphic>
      </p:graphicFrame>
      <p:sp>
        <p:nvSpPr>
          <p:cNvPr id="7" name="Rectangle 5">
            <a:extLst>
              <a:ext uri="{FF2B5EF4-FFF2-40B4-BE49-F238E27FC236}">
                <a16:creationId xmlns:a16="http://schemas.microsoft.com/office/drawing/2014/main" id="{6833A6B4-C311-3235-4151-951490F38D68}"/>
              </a:ext>
            </a:extLst>
          </p:cNvPr>
          <p:cNvSpPr>
            <a:spLocks noChangeArrowheads="1"/>
          </p:cNvSpPr>
          <p:nvPr/>
        </p:nvSpPr>
        <p:spPr bwMode="auto">
          <a:xfrm>
            <a:off x="18661" y="822784"/>
            <a:ext cx="86868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 is a measure used in real-time systems to quantify the proportion of the processor's time that is being utilized by tasks. It helps in determining whether the tasks can be scheduled to meet their deadlines. The utilization factor is particularly important in scheduling algorithms like Rate Monotonic Scheduling (RMS) and Earliest Deadline First (EDF).</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Definition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U</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defined as the sum of the utilization of all tasks in the system. For a set of n periodic tasks, where each task</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has a computation time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sz="2000" b="0" i="0" u="none" strike="noStrike" cap="none" normalizeH="0" baseline="0" dirty="0">
                <a:ln>
                  <a:noFill/>
                </a:ln>
                <a:solidFill>
                  <a:srgbClr val="FFFFFF"/>
                </a:solidFill>
                <a:effectLs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and a period</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utilization factor</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U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given by:</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5E9C11DE-ECD5-8117-6055-EB1D91F82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78" r="28889" b="28023"/>
          <a:stretch>
            <a:fillRect/>
          </a:stretch>
        </p:blipFill>
        <p:spPr bwMode="auto">
          <a:xfrm>
            <a:off x="2438400" y="4160190"/>
            <a:ext cx="1804635"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F28CDA34-A49F-F190-8044-67CA4D2D2620}"/>
              </a:ext>
            </a:extLst>
          </p:cNvPr>
          <p:cNvSpPr>
            <a:spLocks noChangeArrowheads="1"/>
          </p:cNvSpPr>
          <p:nvPr/>
        </p:nvSpPr>
        <p:spPr bwMode="auto">
          <a:xfrm>
            <a:off x="38102" y="5181602"/>
            <a:ext cx="878204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Key Points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Computation Time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worst-case execution time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Period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time interval between successive activations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Tahoma" panose="020B0604030504040204" pitchFamily="34" charset="0"/>
                <a:ea typeface="Times New Roman" panose="02020603050405020304" pitchFamily="18" charset="0"/>
                <a:cs typeface="Times New Roman" panose="02020603050405020304" pitchFamily="18" charset="0"/>
              </a:rPr>
              <a:t>If the processor utilization is greater than one, then that task set will not be schedulable by any algorithm.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313-6113-BE17-94EB-4F0EA23AC52E}"/>
              </a:ext>
            </a:extLst>
          </p:cNvPr>
          <p:cNvSpPr>
            <a:spLocks noGrp="1"/>
          </p:cNvSpPr>
          <p:nvPr>
            <p:ph type="title"/>
          </p:nvPr>
        </p:nvSpPr>
        <p:spPr>
          <a:xfrm>
            <a:off x="628650" y="365129"/>
            <a:ext cx="7886700" cy="930272"/>
          </a:xfrm>
        </p:spPr>
        <p:txBody>
          <a:bodyPr>
            <a:normAutofit fontScale="90000"/>
          </a:bodyPr>
          <a:lstStyle/>
          <a:p>
            <a:r>
              <a:rPr lang="en-US" sz="4500" b="1" dirty="0">
                <a:solidFill>
                  <a:srgbClr val="002060"/>
                </a:solidFill>
              </a:rPr>
              <a:t>Schedulability analysis</a:t>
            </a:r>
            <a:br>
              <a:rPr lang="en-US" sz="36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BBB3F9-B646-F12C-6751-43EAEB3110B1}"/>
              </a:ext>
            </a:extLst>
          </p:cNvPr>
          <p:cNvSpPr>
            <a:spLocks noGrp="1"/>
          </p:cNvSpPr>
          <p:nvPr>
            <p:ph idx="1"/>
          </p:nvPr>
        </p:nvSpPr>
        <p:spPr>
          <a:xfrm>
            <a:off x="228600" y="1066800"/>
            <a:ext cx="8763000" cy="5638800"/>
          </a:xfrm>
        </p:spPr>
        <p:txBody>
          <a:bodyPr/>
          <a:lstStyle/>
          <a:p>
            <a:pPr marL="0" marR="0" indent="0">
              <a:buNone/>
            </a:pPr>
            <a:r>
              <a:rPr lang="en-US" sz="1800" dirty="0">
                <a:effectLst/>
                <a:latin typeface="Times New Roman" panose="02020603050405020304" pitchFamily="18" charset="0"/>
                <a:ea typeface="Times New Roman" panose="02020603050405020304" pitchFamily="18" charset="0"/>
              </a:rPr>
              <a:t>The processor utilization factor is closely related to </a:t>
            </a:r>
            <a:r>
              <a:rPr lang="en-US" sz="1800" i="1" dirty="0">
                <a:effectLst/>
                <a:latin typeface="Times New Roman" panose="02020603050405020304" pitchFamily="18" charset="0"/>
                <a:ea typeface="Times New Roman" panose="02020603050405020304" pitchFamily="18" charset="0"/>
              </a:rPr>
              <a:t>Schedulability analysis</a:t>
            </a:r>
            <a:r>
              <a:rPr lang="en-US" sz="1800" dirty="0">
                <a:effectLst/>
                <a:latin typeface="Times New Roman" panose="02020603050405020304" pitchFamily="18" charset="0"/>
                <a:ea typeface="Times New Roman" panose="02020603050405020304" pitchFamily="18" charset="0"/>
              </a:rPr>
              <a:t>, which is the process of determining whether a set of tasks can be scheduled to meet their deadlines under a given scheduling algorithm. Here's how the utilization factor plays a role in Schedulability analysis for some common real-time scheduling algorithms:</a:t>
            </a:r>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RMS</a:t>
            </a:r>
          </a:p>
          <a:p>
            <a:pPr marL="0" marR="0"/>
            <a:r>
              <a:rPr lang="en-US" sz="1800" dirty="0">
                <a:effectLst/>
                <a:latin typeface="Times New Roman" panose="02020603050405020304" pitchFamily="18" charset="0"/>
                <a:ea typeface="Times New Roman" panose="02020603050405020304" pitchFamily="18" charset="0"/>
              </a:rPr>
              <a:t>For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 periodic tasks, RMS guarantees that all deadlines will be met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endParaRPr lang="en-US" dirty="0"/>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EDF</a:t>
            </a:r>
          </a:p>
          <a:p>
            <a:pPr marL="0" marR="0"/>
            <a:r>
              <a:rPr lang="en-US" sz="1800" dirty="0">
                <a:effectLst/>
                <a:latin typeface="Times New Roman" panose="02020603050405020304" pitchFamily="18" charset="0"/>
                <a:ea typeface="Times New Roman" panose="02020603050405020304" pitchFamily="18" charset="0"/>
              </a:rPr>
              <a:t>EDF has a simpler utilization-based Schedulability test. A set of periodic tasks is schedulable under EDF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pPr marL="0" marR="0"/>
            <a:r>
              <a:rPr lang="en-US" sz="1800" dirty="0">
                <a:effectLst/>
                <a:latin typeface="Times New Roman" panose="02020603050405020304" pitchFamily="18" charset="0"/>
                <a:ea typeface="Times New Roman" panose="02020603050405020304" pitchFamily="18" charset="0"/>
              </a:rPr>
              <a:t>The processor utilization factor is a crucial metric in Schedulability analysis: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RMS</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within the Liu and </a:t>
            </a:r>
            <a:r>
              <a:rPr lang="en-US" sz="1800" kern="100" dirty="0" err="1">
                <a:effectLst/>
                <a:latin typeface="Tahoma" panose="020B0604030504040204" pitchFamily="34" charset="0"/>
                <a:ea typeface="Tahoma" panose="020B0604030504040204" pitchFamily="34" charset="0"/>
                <a:cs typeface="Times New Roman" panose="02020603050405020304" pitchFamily="18" charset="0"/>
              </a:rPr>
              <a:t>Layland</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bound, which depends on the number of tasks.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EDF</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less than or equal to 1.</a:t>
            </a:r>
          </a:p>
          <a:p>
            <a:endParaRPr lang="en-US" dirty="0"/>
          </a:p>
        </p:txBody>
      </p:sp>
      <p:pic>
        <p:nvPicPr>
          <p:cNvPr id="5" name="Picture 4">
            <a:extLst>
              <a:ext uri="{FF2B5EF4-FFF2-40B4-BE49-F238E27FC236}">
                <a16:creationId xmlns:a16="http://schemas.microsoft.com/office/drawing/2014/main" id="{6562CC88-5AA7-9D56-F1D1-32351BEB681B}"/>
              </a:ext>
            </a:extLst>
          </p:cNvPr>
          <p:cNvPicPr>
            <a:picLocks noChangeAspect="1"/>
          </p:cNvPicPr>
          <p:nvPr/>
        </p:nvPicPr>
        <p:blipFill>
          <a:blip r:embed="rId3"/>
          <a:stretch>
            <a:fillRect/>
          </a:stretch>
        </p:blipFill>
        <p:spPr>
          <a:xfrm>
            <a:off x="934085" y="3048000"/>
            <a:ext cx="1654810" cy="574040"/>
          </a:xfrm>
          <a:prstGeom prst="rect">
            <a:avLst/>
          </a:prstGeom>
        </p:spPr>
      </p:pic>
      <p:pic>
        <p:nvPicPr>
          <p:cNvPr id="6" name="Picture 5">
            <a:extLst>
              <a:ext uri="{FF2B5EF4-FFF2-40B4-BE49-F238E27FC236}">
                <a16:creationId xmlns:a16="http://schemas.microsoft.com/office/drawing/2014/main" id="{A9B8F594-8FCD-D957-1CF9-260567D56B19}"/>
              </a:ext>
            </a:extLst>
          </p:cNvPr>
          <p:cNvPicPr>
            <a:picLocks noChangeAspect="1"/>
          </p:cNvPicPr>
          <p:nvPr/>
        </p:nvPicPr>
        <p:blipFill>
          <a:blip r:embed="rId4"/>
          <a:stretch>
            <a:fillRect/>
          </a:stretch>
        </p:blipFill>
        <p:spPr>
          <a:xfrm>
            <a:off x="685800" y="4801234"/>
            <a:ext cx="655320" cy="362585"/>
          </a:xfrm>
          <a:prstGeom prst="rect">
            <a:avLst/>
          </a:prstGeom>
        </p:spPr>
      </p:pic>
    </p:spTree>
    <p:extLst>
      <p:ext uri="{BB962C8B-B14F-4D97-AF65-F5344CB8AC3E}">
        <p14:creationId xmlns:p14="http://schemas.microsoft.com/office/powerpoint/2010/main" val="186424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447800"/>
            <a:ext cx="8286750" cy="5045071"/>
          </a:xfrm>
        </p:spPr>
        <p:txBody>
          <a:bodyPr>
            <a:normAutofit/>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with fixed or periodic deadlines</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RM is a priority-based scheduling algorithm, </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where each task is assigned, a priority based on its period: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priorities are decided before the start of execution</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and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they do not change over time.</a:t>
            </a:r>
            <a:endParaRPr lang="en-US" sz="1800" b="1"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3313" y="460884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457200" y="1373579"/>
            <a:ext cx="8611663" cy="541347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1384300" lvl="3">
              <a:lnSpc>
                <a:spcPct val="150000"/>
              </a:lnSpc>
              <a:spcBef>
                <a:spcPts val="960"/>
              </a:spcBef>
              <a:buClr>
                <a:srgbClr val="956605"/>
              </a:buCl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lang="en-US" sz="2700" spc="225" dirty="0">
                <a:solidFill>
                  <a:srgbClr val="072F07"/>
                </a:solidFill>
                <a:latin typeface="Arial" panose="020B0604020202020204" pitchFamily="34" charset="0"/>
                <a:cs typeface="Arial" panose="020B0604020202020204" pitchFamily="34" charset="0"/>
              </a:rPr>
              <a:t>are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762000" y="2895600"/>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a:xfrm>
            <a:off x="0" y="1825625"/>
            <a:ext cx="8991600" cy="4351338"/>
          </a:xfrm>
        </p:spPr>
        <p:txBody>
          <a:bodyPr>
            <a:normAutofit fontScale="92500" lnSpcReduction="10000"/>
          </a:bodyPr>
          <a:lstStyle/>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for real time embedded systems.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such that a task with earliest deadline has higher priority than others.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Since absolute deadline of a task depends on the current instant of time so every instant is a scheduling event in EDF as deadline of task changes with time. </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24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816787829"/>
              </p:ext>
            </p:extLst>
          </p:nvPr>
        </p:nvGraphicFramePr>
        <p:xfrm>
          <a:off x="668848" y="2209800"/>
          <a:ext cx="7807325" cy="404679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314379">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66407">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5334">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15334">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dirty="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15334">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dirty="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957300">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dirty="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spcBef>
                          <a:spcPts val="60"/>
                        </a:spcBef>
                      </a:pPr>
                      <a:endParaRPr sz="700" dirty="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dirty="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
        <p:nvSpPr>
          <p:cNvPr id="6" name="TextBox 5">
            <a:extLst>
              <a:ext uri="{FF2B5EF4-FFF2-40B4-BE49-F238E27FC236}">
                <a16:creationId xmlns:a16="http://schemas.microsoft.com/office/drawing/2014/main" id="{DECE860F-1727-E4E2-7416-C4DF7865D2E5}"/>
              </a:ext>
            </a:extLst>
          </p:cNvPr>
          <p:cNvSpPr txBox="1"/>
          <p:nvPr/>
        </p:nvSpPr>
        <p:spPr>
          <a:xfrm>
            <a:off x="152400" y="4890177"/>
            <a:ext cx="5410200" cy="1477328"/>
          </a:xfrm>
          <a:prstGeom prst="rect">
            <a:avLst/>
          </a:prstGeom>
          <a:noFill/>
        </p:spPr>
        <p:txBody>
          <a:bodyPr wrap="square" rtlCol="0">
            <a:spAutoFit/>
          </a:bodyPr>
          <a:lstStyle/>
          <a:p>
            <a:r>
              <a:rPr lang="en-US" dirty="0"/>
              <a:t>Deadline Monotonic Scheduling (DMS) is a fixed-priority preemptive scheduling algorithm used in real-time operating systems (RTOS). </a:t>
            </a:r>
            <a:r>
              <a:rPr lang="en-US" b="1" dirty="0">
                <a:solidFill>
                  <a:srgbClr val="FF0000"/>
                </a:solidFill>
              </a:rPr>
              <a:t>It assigns priorities to tasks based on their deadlines—the shorter the deadline, the higher the priority.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42168" y="244742"/>
            <a:ext cx="5261624" cy="1235225"/>
          </a:xfrm>
          <a:prstGeom prst="rect">
            <a:avLst/>
          </a:prstGeom>
        </p:spPr>
        <p:txBody>
          <a:bodyPr vert="horz" lIns="91440" tIns="45720" rIns="91440" bIns="45720" rtlCol="0" anchor="ctr">
            <a:normAutofit/>
          </a:bodyPr>
          <a:lstStyle/>
          <a:p>
            <a:pPr marL="12700" defTabSz="914400"/>
            <a:r>
              <a:rPr lang="en-US" sz="3100" b="1" kern="1200" dirty="0">
                <a:solidFill>
                  <a:schemeClr val="tx1"/>
                </a:solidFill>
                <a:latin typeface="+mj-lt"/>
                <a:ea typeface="+mj-ea"/>
                <a:cs typeface="+mj-cs"/>
              </a:rPr>
              <a:t>RMS or EDF or DMS Comparison</a:t>
            </a:r>
          </a:p>
        </p:txBody>
      </p:sp>
      <p:graphicFrame>
        <p:nvGraphicFramePr>
          <p:cNvPr id="4" name="Table 3">
            <a:extLst>
              <a:ext uri="{FF2B5EF4-FFF2-40B4-BE49-F238E27FC236}">
                <a16:creationId xmlns:a16="http://schemas.microsoft.com/office/drawing/2014/main" id="{A4AD4F76-1989-A15F-0E6A-00280D044F22}"/>
              </a:ext>
            </a:extLst>
          </p:cNvPr>
          <p:cNvGraphicFramePr>
            <a:graphicFrameLocks noGrp="1"/>
          </p:cNvGraphicFramePr>
          <p:nvPr>
            <p:extLst>
              <p:ext uri="{D42A27DB-BD31-4B8C-83A1-F6EECF244321}">
                <p14:modId xmlns:p14="http://schemas.microsoft.com/office/powerpoint/2010/main" val="57272741"/>
              </p:ext>
            </p:extLst>
          </p:nvPr>
        </p:nvGraphicFramePr>
        <p:xfrm>
          <a:off x="809717" y="2375210"/>
          <a:ext cx="7524271" cy="3844617"/>
        </p:xfrm>
        <a:graphic>
          <a:graphicData uri="http://schemas.openxmlformats.org/drawingml/2006/table">
            <a:tbl>
              <a:tblPr/>
              <a:tblGrid>
                <a:gridCol w="1286531">
                  <a:extLst>
                    <a:ext uri="{9D8B030D-6E8A-4147-A177-3AD203B41FA5}">
                      <a16:colId xmlns:a16="http://schemas.microsoft.com/office/drawing/2014/main" val="2547865655"/>
                    </a:ext>
                  </a:extLst>
                </a:gridCol>
                <a:gridCol w="1954131">
                  <a:extLst>
                    <a:ext uri="{9D8B030D-6E8A-4147-A177-3AD203B41FA5}">
                      <a16:colId xmlns:a16="http://schemas.microsoft.com/office/drawing/2014/main" val="1596388781"/>
                    </a:ext>
                  </a:extLst>
                </a:gridCol>
                <a:gridCol w="2071606">
                  <a:extLst>
                    <a:ext uri="{9D8B030D-6E8A-4147-A177-3AD203B41FA5}">
                      <a16:colId xmlns:a16="http://schemas.microsoft.com/office/drawing/2014/main" val="718715182"/>
                    </a:ext>
                  </a:extLst>
                </a:gridCol>
                <a:gridCol w="2212003">
                  <a:extLst>
                    <a:ext uri="{9D8B030D-6E8A-4147-A177-3AD203B41FA5}">
                      <a16:colId xmlns:a16="http://schemas.microsoft.com/office/drawing/2014/main" val="3960140790"/>
                    </a:ext>
                  </a:extLst>
                </a:gridCol>
              </a:tblGrid>
              <a:tr h="454790">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Aspect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Deadline Monotonic Scheduling (DMS)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Earliest Deadline First (EDF)</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Rate Monotonic Scheduling (RMS)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93216"/>
                  </a:ext>
                </a:extLst>
              </a:tr>
              <a:tr h="248493">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Type</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Dynamic</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8100545"/>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Assignment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deadlines (shorter = higher)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current deadlines (earliest = highest)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periods (shorter period = higher priority)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073768"/>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Preemption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Tasks with closer deadlines preempt others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216738"/>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dynamic-priority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 with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48532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Complexity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More complex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43071"/>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CPU Utilization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Can achieve up to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373068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Best For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Systems with varying deadlines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27909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a:xfrm>
            <a:off x="628650" y="63143"/>
            <a:ext cx="7886700" cy="1325563"/>
          </a:xfrm>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152400" y="1371600"/>
            <a:ext cx="8763000" cy="5334000"/>
          </a:xfrm>
        </p:spPr>
        <p:txBody>
          <a:bodyPr>
            <a:normAutofit/>
          </a:bodyPr>
          <a:lstStyle/>
          <a:p>
            <a:pPr marL="0" indent="0">
              <a:lnSpc>
                <a:spcPct val="120000"/>
              </a:lnSpc>
              <a:buNone/>
            </a:pP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Here are the primary scheduling policies in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1. </a:t>
            </a:r>
            <a:r>
              <a:rPr lang="en-US" sz="1600" b="1" spc="55" dirty="0">
                <a:solidFill>
                  <a:srgbClr val="072F07"/>
                </a:solidFill>
                <a:latin typeface="Arial" panose="020B0604020202020204" pitchFamily="34" charset="0"/>
                <a:cs typeface="Arial" panose="020B0604020202020204" pitchFamily="34" charset="0"/>
              </a:rPr>
              <a:t>Priority-Based Preemptive Scheduling</a:t>
            </a:r>
            <a:r>
              <a:rPr lang="en-US" sz="16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2. </a:t>
            </a:r>
            <a:r>
              <a:rPr lang="en-US" sz="1600" b="1" spc="55" dirty="0">
                <a:solidFill>
                  <a:srgbClr val="072F07"/>
                </a:solidFill>
                <a:latin typeface="Arial" panose="020B0604020202020204" pitchFamily="34" charset="0"/>
                <a:cs typeface="Arial" panose="020B0604020202020204" pitchFamily="34" charset="0"/>
              </a:rPr>
              <a:t>Time-Slicing</a:t>
            </a:r>
            <a:r>
              <a:rPr lang="en-US" sz="1600" spc="55" dirty="0">
                <a:solidFill>
                  <a:srgbClr val="072F07"/>
                </a:solidFill>
                <a:latin typeface="Arial" panose="020B0604020202020204" pitchFamily="34" charset="0"/>
                <a:cs typeface="Arial" panose="020B0604020202020204" pitchFamily="34" charset="0"/>
              </a:rPr>
              <a:t>: If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6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In `</a:t>
            </a:r>
            <a:r>
              <a:rPr lang="en-US" sz="1600" spc="55" dirty="0" err="1">
                <a:solidFill>
                  <a:srgbClr val="072F07"/>
                </a:solidFill>
                <a:latin typeface="Arial" panose="020B0604020202020204" pitchFamily="34" charset="0"/>
                <a:cs typeface="Arial" panose="020B0604020202020204" pitchFamily="34" charset="0"/>
              </a:rPr>
              <a:t>FreeRTOSConfig.h</a:t>
            </a:r>
            <a:r>
              <a:rPr lang="en-US" sz="1600" spc="55" dirty="0">
                <a:solidFill>
                  <a:srgbClr val="072F07"/>
                </a:solidFill>
                <a:latin typeface="Arial" panose="020B0604020202020204" pitchFamily="34" charset="0"/>
                <a:cs typeface="Arial" panose="020B0604020202020204" pitchFamily="34" charset="0"/>
              </a:rPr>
              <a:t>`, set the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76200" y="1066800"/>
            <a:ext cx="8915400" cy="5110163"/>
          </a:xfrm>
        </p:spPr>
        <p:txBody>
          <a:bodyPr/>
          <a:lstStyle/>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do not want to use a mutex in an ISR. </a:t>
            </a: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42854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143000"/>
            <a:ext cx="3452832" cy="5486400"/>
          </a:xfrm>
        </p:spPr>
        <p:txBody>
          <a:bodyPr/>
          <a:lstStyle/>
          <a:p>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 </a:t>
            </a:r>
            <a:r>
              <a:rPr lang="en-US" sz="2000" b="1" kern="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 mutex involves priority inheritance for the calling thread. </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If a high priority thread is waiting for a lock from a low priority thread, the low priority thread’s priority is raised to be equal to or above the waiting thread so that it can quickly finish executing the critical section and release the lock.</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This helps alleviate the problem of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ECE7-008B-16B4-9854-DFAAE33600CF}"/>
              </a:ext>
            </a:extLst>
          </p:cNvPr>
          <p:cNvSpPr>
            <a:spLocks noGrp="1"/>
          </p:cNvSpPr>
          <p:nvPr>
            <p:ph type="title"/>
          </p:nvPr>
        </p:nvSpPr>
        <p:spPr>
          <a:xfrm>
            <a:off x="0" y="1"/>
            <a:ext cx="9144000" cy="990600"/>
          </a:xfrm>
        </p:spPr>
        <p:txBody>
          <a:bodyPr/>
          <a:lstStyle/>
          <a:p>
            <a:r>
              <a:rPr lang="en-US" sz="4100" b="1" dirty="0">
                <a:solidFill>
                  <a:srgbClr val="002060"/>
                </a:solidFill>
              </a:rPr>
              <a:t>Direct</a:t>
            </a:r>
            <a:r>
              <a:rPr lang="en-US" dirty="0"/>
              <a:t> </a:t>
            </a:r>
            <a:r>
              <a:rPr lang="en-US" sz="4100" b="1" dirty="0">
                <a:solidFill>
                  <a:srgbClr val="002060"/>
                </a:solidFill>
              </a:rPr>
              <a:t>Task Notification</a:t>
            </a:r>
          </a:p>
        </p:txBody>
      </p:sp>
      <p:sp>
        <p:nvSpPr>
          <p:cNvPr id="3" name="Content Placeholder 2">
            <a:extLst>
              <a:ext uri="{FF2B5EF4-FFF2-40B4-BE49-F238E27FC236}">
                <a16:creationId xmlns:a16="http://schemas.microsoft.com/office/drawing/2014/main" id="{7603C6A3-671E-F33B-1ACD-B118D465BF83}"/>
              </a:ext>
            </a:extLst>
          </p:cNvPr>
          <p:cNvSpPr>
            <a:spLocks noGrp="1"/>
          </p:cNvSpPr>
          <p:nvPr>
            <p:ph idx="1"/>
          </p:nvPr>
        </p:nvSpPr>
        <p:spPr>
          <a:xfrm>
            <a:off x="76200" y="838200"/>
            <a:ext cx="9067800" cy="6019799"/>
          </a:xfrm>
        </p:spPr>
        <p:txBody>
          <a:bodyPr>
            <a:normAutofit/>
          </a:bodyPr>
          <a:lstStyle/>
          <a:p>
            <a:pPr algn="l"/>
            <a:r>
              <a:rPr lang="en-US" sz="2000" b="0" i="0" u="none" strike="noStrike" baseline="0" dirty="0">
                <a:latin typeface="Arial" panose="020B0604020202020204" pitchFamily="34" charset="0"/>
                <a:cs typeface="Arial" panose="020B0604020202020204" pitchFamily="34" charset="0"/>
              </a:rPr>
              <a:t>Direct task notifications are like the other communication mechanisms discussed, except that they do not require the communication object to first be instantiated in RAM like it used to be in Queue. </a:t>
            </a:r>
          </a:p>
          <a:p>
            <a:pPr algn="l"/>
            <a:r>
              <a:rPr lang="en-US" sz="2000" b="0" i="0" u="none" strike="noStrike" baseline="0" dirty="0">
                <a:latin typeface="Arial" panose="020B0604020202020204" pitchFamily="34" charset="0"/>
                <a:cs typeface="Arial" panose="020B0604020202020204" pitchFamily="34" charset="0"/>
              </a:rPr>
              <a:t>They are also faster than semaphores or queues (between 35% and 45% faster).</a:t>
            </a:r>
          </a:p>
          <a:p>
            <a:pPr algn="l"/>
            <a:r>
              <a:rPr lang="en-US" sz="2000" b="0" i="0" u="none" strike="noStrike" baseline="0" dirty="0">
                <a:latin typeface="Arial" panose="020B0604020202020204" pitchFamily="34" charset="0"/>
                <a:cs typeface="Arial" panose="020B0604020202020204" pitchFamily="34" charset="0"/>
              </a:rPr>
              <a:t>They do have some limitations, the largest two being that </a:t>
            </a:r>
            <a:r>
              <a:rPr lang="en-US" sz="2000" b="1" i="0" u="none" strike="noStrike" baseline="0" dirty="0">
                <a:solidFill>
                  <a:srgbClr val="FF0000"/>
                </a:solidFill>
                <a:latin typeface="Arial" panose="020B0604020202020204" pitchFamily="34" charset="0"/>
                <a:cs typeface="Arial" panose="020B0604020202020204" pitchFamily="34" charset="0"/>
              </a:rPr>
              <a:t>only one task can be notified at a time and notifications can be sent by ISRs but not received.</a:t>
            </a:r>
          </a:p>
          <a:p>
            <a:pPr algn="l"/>
            <a:r>
              <a:rPr lang="en-US" sz="2000" b="0" i="0" u="none" strike="noStrike" baseline="0" dirty="0">
                <a:latin typeface="Arial" panose="020B0604020202020204" pitchFamily="34" charset="0"/>
                <a:cs typeface="Arial" panose="020B0604020202020204" pitchFamily="34" charset="0"/>
              </a:rPr>
              <a:t>Direct task notifications have two main components: </a:t>
            </a:r>
          </a:p>
          <a:p>
            <a:pPr lvl="1"/>
            <a:r>
              <a:rPr lang="en-US" sz="1700" b="1" i="0" u="none" strike="noStrike" baseline="0" dirty="0">
                <a:latin typeface="Arial" panose="020B0604020202020204" pitchFamily="34" charset="0"/>
                <a:cs typeface="Arial" panose="020B0604020202020204" pitchFamily="34" charset="0"/>
              </a:rPr>
              <a:t>Notification itself </a:t>
            </a:r>
            <a:r>
              <a:rPr lang="en-US" sz="1700" b="0" i="0" u="none" strike="noStrike" baseline="0" dirty="0">
                <a:latin typeface="Arial" panose="020B0604020202020204" pitchFamily="34" charset="0"/>
                <a:cs typeface="Arial" panose="020B0604020202020204" pitchFamily="34" charset="0"/>
              </a:rPr>
              <a:t>(which behaves very much like how a semaphore or queue behaves when unblocking a task) </a:t>
            </a:r>
          </a:p>
          <a:p>
            <a:pPr lvl="1"/>
            <a:r>
              <a:rPr lang="en-US" sz="1700" b="1" i="0" u="none" strike="noStrike" baseline="0" dirty="0">
                <a:latin typeface="Arial" panose="020B0604020202020204" pitchFamily="34" charset="0"/>
                <a:cs typeface="Arial" panose="020B0604020202020204" pitchFamily="34" charset="0"/>
              </a:rPr>
              <a:t>32-bit Notification value. </a:t>
            </a:r>
          </a:p>
          <a:p>
            <a:pPr algn="l"/>
            <a:r>
              <a:rPr lang="en-US" sz="2000" b="0" i="0" u="none" strike="noStrike" baseline="0" dirty="0">
                <a:latin typeface="Arial" panose="020B0604020202020204" pitchFamily="34" charset="0"/>
                <a:cs typeface="Arial" panose="020B0604020202020204" pitchFamily="34" charset="0"/>
              </a:rPr>
              <a:t>The notification value is optional and has a few different uses.</a:t>
            </a:r>
          </a:p>
          <a:p>
            <a:pPr algn="l"/>
            <a:r>
              <a:rPr lang="en-US" sz="2000" b="0" i="0" u="none" strike="noStrike" baseline="0" dirty="0">
                <a:latin typeface="Arial" panose="020B0604020202020204" pitchFamily="34" charset="0"/>
                <a:cs typeface="Arial" panose="020B0604020202020204" pitchFamily="34" charset="0"/>
              </a:rPr>
              <a:t> A notifier has the option of overwriting the entire value or using the notification value as if it were a bitfield and setting a single bit.</a:t>
            </a:r>
          </a:p>
          <a:p>
            <a:pPr algn="l"/>
            <a:r>
              <a:rPr lang="en-US" sz="2000" b="0" i="0" u="none" strike="noStrike" baseline="0" dirty="0">
                <a:latin typeface="Arial" panose="020B0604020202020204" pitchFamily="34" charset="0"/>
                <a:cs typeface="Arial" panose="020B0604020202020204" pitchFamily="34" charset="0"/>
              </a:rPr>
              <a:t> Setting individual bits can come in handy for signaling different behaviors that you'd like the task to be made aware of without resorting to a more complicated command-driven implementation based on queues.</a:t>
            </a:r>
          </a:p>
          <a:p>
            <a:pPr algn="l"/>
            <a:r>
              <a:rPr lang="en-US" sz="2000" i="1" dirty="0">
                <a:latin typeface="Arial" panose="020B0604020202020204" pitchFamily="34" charset="0"/>
                <a:cs typeface="Arial" panose="020B0604020202020204" pitchFamily="34" charset="0"/>
              </a:rPr>
              <a:t>T</a:t>
            </a:r>
            <a:r>
              <a:rPr lang="en-US" sz="2000" b="0" i="1" u="none" strike="noStrike" baseline="0" dirty="0">
                <a:latin typeface="Arial" panose="020B0604020202020204" pitchFamily="34" charset="0"/>
                <a:cs typeface="Arial" panose="020B0604020202020204" pitchFamily="34" charset="0"/>
              </a:rPr>
              <a:t>ask notifications sound a bit like semaphores but it’s a faster alternative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414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10057</Words>
  <Application>Microsoft Office PowerPoint</Application>
  <PresentationFormat>On-screen Show (4:3)</PresentationFormat>
  <Paragraphs>726</Paragraphs>
  <Slides>92</Slides>
  <Notes>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5"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Processor Utilization Factor</vt:lpstr>
      <vt:lpstr>Schedulability analysis </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 or DMS Comparison</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Direct Task Notification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76</cp:revision>
  <dcterms:created xsi:type="dcterms:W3CDTF">2024-06-13T16:15:46Z</dcterms:created>
  <dcterms:modified xsi:type="dcterms:W3CDTF">2024-07-11T06:23:40Z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